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disaggregate this by technology (e.g. Fossil and Renewable)?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man Majid, Nurit Gal, Suleiman Halasah, Michael Gilmont, Jim Hall"/>
          <p:cNvSpPr txBox="1"/>
          <p:nvPr>
            <p:ph type="body" idx="21"/>
          </p:nvPr>
        </p:nvSpPr>
        <p:spPr>
          <a:xfrm>
            <a:off x="1206499" y="11061648"/>
            <a:ext cx="21971002" cy="2191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Aman Majid, Nurit Gal, Suleiman Halasah, Michael Gilmont, Jim Hall</a:t>
            </a:r>
          </a:p>
        </p:txBody>
      </p:sp>
      <p:sp>
        <p:nvSpPr>
          <p:cNvPr id="152" name="Energy systems in Israel, Palestine and Jordan"/>
          <p:cNvSpPr txBox="1"/>
          <p:nvPr>
            <p:ph type="ctrTitle"/>
          </p:nvPr>
        </p:nvSpPr>
        <p:spPr>
          <a:xfrm>
            <a:off x="1206496" y="2435291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spc="-156" sz="7800"/>
            </a:lvl1pPr>
          </a:lstStyle>
          <a:p>
            <a:pPr/>
            <a:r>
              <a:t>Energy systems in Israel, Palestine and Jordan</a:t>
            </a:r>
          </a:p>
        </p:txBody>
      </p:sp>
      <p:sp>
        <p:nvSpPr>
          <p:cNvPr id="153" name="Understanding the potential for regional cooperation"/>
          <p:cNvSpPr txBox="1"/>
          <p:nvPr>
            <p:ph type="subTitle" sz="quarter" idx="1"/>
          </p:nvPr>
        </p:nvSpPr>
        <p:spPr>
          <a:xfrm>
            <a:off x="1206496" y="7263058"/>
            <a:ext cx="20620516" cy="1905001"/>
          </a:xfrm>
          <a:prstGeom prst="rect">
            <a:avLst/>
          </a:prstGeom>
        </p:spPr>
        <p:txBody>
          <a:bodyPr/>
          <a:lstStyle/>
          <a:p>
            <a:pPr/>
            <a:r>
              <a:t>Understanding the potential for regional cooperation</a:t>
            </a:r>
          </a:p>
        </p:txBody>
      </p:sp>
      <p:sp>
        <p:nvSpPr>
          <p:cNvPr id="154" name="Oxford Martin School, University of Oxford"/>
          <p:cNvSpPr txBox="1"/>
          <p:nvPr/>
        </p:nvSpPr>
        <p:spPr>
          <a:xfrm>
            <a:off x="1206499" y="11852650"/>
            <a:ext cx="8838388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400">
                <a:solidFill>
                  <a:schemeClr val="accent1"/>
                </a:solidFill>
              </a:defRPr>
            </a:lvl1pPr>
          </a:lstStyle>
          <a:p>
            <a:pPr/>
            <a:r>
              <a:t>Oxford Martin School, University of Oxford</a:t>
            </a:r>
          </a:p>
        </p:txBody>
      </p:sp>
      <p:sp>
        <p:nvSpPr>
          <p:cNvPr id="155" name="June 2022"/>
          <p:cNvSpPr txBox="1"/>
          <p:nvPr/>
        </p:nvSpPr>
        <p:spPr>
          <a:xfrm>
            <a:off x="20433345" y="11852650"/>
            <a:ext cx="2194713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3400">
                <a:solidFill>
                  <a:srgbClr val="FFFFFF"/>
                </a:solidFill>
              </a:defRPr>
            </a:lvl1pPr>
          </a:lstStyle>
          <a:p>
            <a:pPr/>
            <a:r>
              <a:t>June 2022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srael:…"/>
          <p:cNvSpPr txBox="1"/>
          <p:nvPr/>
        </p:nvSpPr>
        <p:spPr>
          <a:xfrm>
            <a:off x="1450042" y="3035183"/>
            <a:ext cx="20601823" cy="8596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Struggling to increase renewable capacity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Land allocation permits for renewable difficult to obtain</a:t>
            </a:r>
          </a:p>
          <a:p>
            <a:pPr algn="l">
              <a:spcBef>
                <a:spcPts val="600"/>
              </a:spcBef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Jordan: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Demand does not match solar generation curves  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Could have excess curtailment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Grid stability issues</a:t>
            </a:r>
          </a:p>
          <a:p>
            <a:pPr algn="l">
              <a:spcBef>
                <a:spcPts val="600"/>
              </a:spcBef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Power supplies still unreliable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Gaza electricity access is poor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Wants to increase self-sufficiency</a:t>
            </a:r>
          </a:p>
        </p:txBody>
      </p:sp>
      <p:sp>
        <p:nvSpPr>
          <p:cNvPr id="195" name="Iss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ur 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n energy systems to 2030 while considering:…"/>
          <p:cNvSpPr txBox="1"/>
          <p:nvPr/>
        </p:nvSpPr>
        <p:spPr>
          <a:xfrm>
            <a:off x="1758968" y="4413810"/>
            <a:ext cx="20149252" cy="4888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825500">
              <a:defRPr b="1" sz="50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Plan energy systems to 2030 while considering:</a:t>
            </a:r>
          </a:p>
          <a:p>
            <a:pPr algn="l" defTabSz="825500">
              <a:defRPr b="1" sz="5000">
                <a:solidFill>
                  <a:srgbClr val="000000"/>
                </a:solidFill>
              </a:defRPr>
            </a:pPr>
          </a:p>
          <a:p>
            <a:pPr lvl="1" marL="1555750" indent="-666750" algn="l" defTabSz="825500">
              <a:buSzPct val="100000"/>
              <a:buAutoNum type="arabicParenR" startAt="1"/>
              <a:defRPr b="1" sz="5000">
                <a:solidFill>
                  <a:srgbClr val="000000"/>
                </a:solidFill>
              </a:defRPr>
            </a:pPr>
            <a:r>
              <a:t>Decarbonisation goals</a:t>
            </a:r>
          </a:p>
          <a:p>
            <a:pPr lvl="1" marL="1555750" indent="-666750" algn="l" defTabSz="825500">
              <a:buSzPct val="100000"/>
              <a:buAutoNum type="arabicParenR" startAt="1"/>
              <a:defRPr b="1" sz="5000">
                <a:solidFill>
                  <a:srgbClr val="000000"/>
                </a:solidFill>
              </a:defRPr>
            </a:pPr>
            <a:r>
              <a:t>Renewable goals</a:t>
            </a:r>
          </a:p>
          <a:p>
            <a:pPr lvl="1" marL="1555750" indent="-666750" algn="l" defTabSz="825500">
              <a:buSzPct val="100000"/>
              <a:buAutoNum type="arabicParenR" startAt="1"/>
              <a:defRPr b="1" sz="5000">
                <a:solidFill>
                  <a:srgbClr val="000000"/>
                </a:solidFill>
              </a:defRPr>
            </a:pPr>
            <a:r>
              <a:t>Regional cooperation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/>
          <p:nvPr/>
        </p:nvSpPr>
        <p:spPr>
          <a:xfrm>
            <a:off x="367002" y="201073"/>
            <a:ext cx="9067048" cy="4997016"/>
          </a:xfrm>
          <a:prstGeom prst="rect">
            <a:avLst/>
          </a:prstGeom>
          <a:solidFill>
            <a:srgbClr val="EBF7F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Model Inputs"/>
          <p:cNvSpPr txBox="1"/>
          <p:nvPr>
            <p:ph type="title" idx="4294967295"/>
          </p:nvPr>
        </p:nvSpPr>
        <p:spPr>
          <a:xfrm>
            <a:off x="4157674" y="138363"/>
            <a:ext cx="5246568" cy="1433163"/>
          </a:xfrm>
          <a:prstGeom prst="rect">
            <a:avLst/>
          </a:prstGeom>
        </p:spPr>
        <p:txBody>
          <a:bodyPr/>
          <a:lstStyle>
            <a:lvl1pPr>
              <a:defRPr spc="-130" sz="6500"/>
            </a:lvl1pPr>
          </a:lstStyle>
          <a:p>
            <a:pPr/>
            <a:r>
              <a:t>Model Inputs</a:t>
            </a:r>
          </a:p>
        </p:txBody>
      </p:sp>
      <p:sp>
        <p:nvSpPr>
          <p:cNvPr id="205" name="Growth projections…"/>
          <p:cNvSpPr txBox="1"/>
          <p:nvPr/>
        </p:nvSpPr>
        <p:spPr>
          <a:xfrm>
            <a:off x="590457" y="1817355"/>
            <a:ext cx="4310069" cy="313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Growth projections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Hourly demand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Wind generation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Solar generation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Operational rules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Technical constraints</a:t>
            </a:r>
          </a:p>
        </p:txBody>
      </p:sp>
      <p:sp>
        <p:nvSpPr>
          <p:cNvPr id="206" name="Rectangle"/>
          <p:cNvSpPr/>
          <p:nvPr/>
        </p:nvSpPr>
        <p:spPr>
          <a:xfrm>
            <a:off x="9931349" y="201073"/>
            <a:ext cx="8399040" cy="4997016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Scenarios"/>
          <p:cNvSpPr txBox="1"/>
          <p:nvPr/>
        </p:nvSpPr>
        <p:spPr>
          <a:xfrm>
            <a:off x="14006227" y="138363"/>
            <a:ext cx="4099446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Scenarios</a:t>
            </a:r>
          </a:p>
        </p:txBody>
      </p:sp>
      <p:sp>
        <p:nvSpPr>
          <p:cNvPr id="208" name="Level of Cooperation"/>
          <p:cNvSpPr/>
          <p:nvPr/>
        </p:nvSpPr>
        <p:spPr>
          <a:xfrm>
            <a:off x="10283048" y="155786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Level of Cooperation</a:t>
            </a:r>
          </a:p>
        </p:txBody>
      </p:sp>
      <p:sp>
        <p:nvSpPr>
          <p:cNvPr id="209" name="Self-sufficiency targets"/>
          <p:cNvSpPr/>
          <p:nvPr/>
        </p:nvSpPr>
        <p:spPr>
          <a:xfrm>
            <a:off x="14301468" y="155786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Self-sufficiency targets</a:t>
            </a:r>
          </a:p>
        </p:txBody>
      </p:sp>
      <p:sp>
        <p:nvSpPr>
          <p:cNvPr id="210" name="Emissions…"/>
          <p:cNvSpPr/>
          <p:nvPr/>
        </p:nvSpPr>
        <p:spPr>
          <a:xfrm>
            <a:off x="10283048" y="345998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Emissions</a:t>
            </a:r>
          </a:p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targets</a:t>
            </a:r>
          </a:p>
        </p:txBody>
      </p:sp>
      <p:sp>
        <p:nvSpPr>
          <p:cNvPr id="211" name="Renewable targets"/>
          <p:cNvSpPr/>
          <p:nvPr/>
        </p:nvSpPr>
        <p:spPr>
          <a:xfrm>
            <a:off x="14301468" y="3459980"/>
            <a:ext cx="3466373" cy="1433164"/>
          </a:xfrm>
          <a:prstGeom prst="rect">
            <a:avLst/>
          </a:prstGeom>
          <a:solidFill>
            <a:srgbClr val="EAEAE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Renewable targets</a:t>
            </a:r>
          </a:p>
        </p:txBody>
      </p:sp>
      <p:sp>
        <p:nvSpPr>
          <p:cNvPr id="212" name="Applies only to Palestine"/>
          <p:cNvSpPr txBox="1"/>
          <p:nvPr/>
        </p:nvSpPr>
        <p:spPr>
          <a:xfrm>
            <a:off x="15555748" y="1403703"/>
            <a:ext cx="2192275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 sz="1500">
                <a:solidFill>
                  <a:srgbClr val="000000"/>
                </a:solidFill>
              </a:defRPr>
            </a:lvl1pPr>
          </a:lstStyle>
          <a:p>
            <a:pPr/>
            <a:r>
              <a:t>Applies only to Palestine</a:t>
            </a:r>
          </a:p>
        </p:txBody>
      </p:sp>
      <p:sp>
        <p:nvSpPr>
          <p:cNvPr id="213" name="Rectangle"/>
          <p:cNvSpPr/>
          <p:nvPr/>
        </p:nvSpPr>
        <p:spPr>
          <a:xfrm>
            <a:off x="367002" y="5715596"/>
            <a:ext cx="17990047" cy="4997016"/>
          </a:xfrm>
          <a:prstGeom prst="rect">
            <a:avLst/>
          </a:prstGeom>
          <a:solidFill>
            <a:srgbClr val="E1EFF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Model"/>
          <p:cNvSpPr txBox="1"/>
          <p:nvPr/>
        </p:nvSpPr>
        <p:spPr>
          <a:xfrm>
            <a:off x="11073014" y="5883143"/>
            <a:ext cx="703266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15" name="Rectangle"/>
          <p:cNvSpPr/>
          <p:nvPr/>
        </p:nvSpPr>
        <p:spPr>
          <a:xfrm>
            <a:off x="974443" y="6999180"/>
            <a:ext cx="6193519" cy="2998427"/>
          </a:xfrm>
          <a:prstGeom prst="rect">
            <a:avLst/>
          </a:prstGeom>
          <a:solidFill>
            <a:srgbClr val="F6F6F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700"/>
            </a:pPr>
          </a:p>
        </p:txBody>
      </p:sp>
      <p:sp>
        <p:nvSpPr>
          <p:cNvPr id="216" name="CAPACITY EXPANSION MODEL"/>
          <p:cNvSpPr txBox="1"/>
          <p:nvPr/>
        </p:nvSpPr>
        <p:spPr>
          <a:xfrm>
            <a:off x="987885" y="6430600"/>
            <a:ext cx="5656942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b="1" sz="2800">
                <a:solidFill>
                  <a:srgbClr val="000000"/>
                </a:solidFill>
              </a:defRPr>
            </a:lvl1pPr>
          </a:lstStyle>
          <a:p>
            <a:pPr/>
            <a:r>
              <a:t>CAPACITY EXPANSION MODEL</a:t>
            </a:r>
          </a:p>
        </p:txBody>
      </p:sp>
      <p:sp>
        <p:nvSpPr>
          <p:cNvPr id="217" name="Rectangle"/>
          <p:cNvSpPr/>
          <p:nvPr/>
        </p:nvSpPr>
        <p:spPr>
          <a:xfrm>
            <a:off x="8138756" y="6999180"/>
            <a:ext cx="6193519" cy="2998427"/>
          </a:xfrm>
          <a:prstGeom prst="rect">
            <a:avLst/>
          </a:prstGeom>
          <a:solidFill>
            <a:srgbClr val="F6F6F6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b="1" sz="3700"/>
            </a:pPr>
          </a:p>
        </p:txBody>
      </p:sp>
      <p:sp>
        <p:nvSpPr>
          <p:cNvPr id="218" name="SIMULATION MODEL"/>
          <p:cNvSpPr txBox="1"/>
          <p:nvPr/>
        </p:nvSpPr>
        <p:spPr>
          <a:xfrm>
            <a:off x="8152197" y="6430600"/>
            <a:ext cx="5656943" cy="52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b="1" sz="2800">
                <a:solidFill>
                  <a:srgbClr val="000000"/>
                </a:solidFill>
              </a:defRPr>
            </a:lvl1pPr>
          </a:lstStyle>
          <a:p>
            <a:pPr/>
            <a:r>
              <a:t>SIMULATION MODEL</a:t>
            </a:r>
          </a:p>
        </p:txBody>
      </p:sp>
      <p:sp>
        <p:nvSpPr>
          <p:cNvPr id="219" name="Optimisation algorithm chooses a mix of technologies that meets targets at lowest cost"/>
          <p:cNvSpPr txBox="1"/>
          <p:nvPr/>
        </p:nvSpPr>
        <p:spPr>
          <a:xfrm>
            <a:off x="3245117" y="7715260"/>
            <a:ext cx="3466373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Optimisation algorithm chooses a mix of technologies that meets targets at lowest cost</a:t>
            </a:r>
          </a:p>
        </p:txBody>
      </p:sp>
      <p:sp>
        <p:nvSpPr>
          <p:cNvPr id="220" name="Computer model simulates how system would perform under new technology mix"/>
          <p:cNvSpPr txBox="1"/>
          <p:nvPr/>
        </p:nvSpPr>
        <p:spPr>
          <a:xfrm>
            <a:off x="10954729" y="7638388"/>
            <a:ext cx="3242199" cy="161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600"/>
              </a:spcBef>
              <a:defRPr i="1" sz="2500">
                <a:solidFill>
                  <a:srgbClr val="000000"/>
                </a:solidFill>
              </a:defRPr>
            </a:lvl1pPr>
          </a:lstStyle>
          <a:p>
            <a:pPr/>
            <a:r>
              <a:t>Computer model simulates how system would perform under new technology mix</a:t>
            </a:r>
          </a:p>
        </p:txBody>
      </p:sp>
      <p:sp>
        <p:nvSpPr>
          <p:cNvPr id="221" name="Arrow"/>
          <p:cNvSpPr/>
          <p:nvPr/>
        </p:nvSpPr>
        <p:spPr>
          <a:xfrm flipH="1" rot="16200000">
            <a:off x="9063664" y="4550752"/>
            <a:ext cx="1220894" cy="2070189"/>
          </a:xfrm>
          <a:prstGeom prst="rightArrow">
            <a:avLst>
              <a:gd name="adj1" fmla="val 32375"/>
              <a:gd name="adj2" fmla="val 61701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Arrow"/>
          <p:cNvSpPr/>
          <p:nvPr/>
        </p:nvSpPr>
        <p:spPr>
          <a:xfrm>
            <a:off x="6822125" y="8287504"/>
            <a:ext cx="1861296" cy="421780"/>
          </a:xfrm>
          <a:prstGeom prst="rightArrow">
            <a:avLst>
              <a:gd name="adj1" fmla="val 18641"/>
              <a:gd name="adj2" fmla="val 97946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3" name="Rectangle"/>
          <p:cNvSpPr/>
          <p:nvPr/>
        </p:nvSpPr>
        <p:spPr>
          <a:xfrm>
            <a:off x="367002" y="11230119"/>
            <a:ext cx="17990047" cy="2187047"/>
          </a:xfrm>
          <a:prstGeom prst="rect">
            <a:avLst/>
          </a:prstGeom>
          <a:solidFill>
            <a:srgbClr val="E1EFF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4" name="Arrow"/>
          <p:cNvSpPr/>
          <p:nvPr/>
        </p:nvSpPr>
        <p:spPr>
          <a:xfrm flipH="1" rot="16200000">
            <a:off x="9063664" y="9968616"/>
            <a:ext cx="1220894" cy="2070189"/>
          </a:xfrm>
          <a:prstGeom prst="rightArrow">
            <a:avLst>
              <a:gd name="adj1" fmla="val 32375"/>
              <a:gd name="adj2" fmla="val 61701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5" name="Results"/>
          <p:cNvSpPr txBox="1"/>
          <p:nvPr/>
        </p:nvSpPr>
        <p:spPr>
          <a:xfrm>
            <a:off x="11073014" y="11230119"/>
            <a:ext cx="703266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r">
              <a:lnSpc>
                <a:spcPct val="80000"/>
              </a:lnSpc>
              <a:defRPr b="1" spc="-130" sz="6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Results</a:t>
            </a:r>
          </a:p>
        </p:txBody>
      </p:sp>
      <p:sp>
        <p:nvSpPr>
          <p:cNvPr id="226" name="Capacities…"/>
          <p:cNvSpPr txBox="1"/>
          <p:nvPr/>
        </p:nvSpPr>
        <p:spPr>
          <a:xfrm>
            <a:off x="2807334" y="11535079"/>
            <a:ext cx="5246568" cy="1577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Capacities 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Dispatch curves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Renewable curtailment</a:t>
            </a:r>
          </a:p>
        </p:txBody>
      </p:sp>
      <p:sp>
        <p:nvSpPr>
          <p:cNvPr id="227" name="Costs…"/>
          <p:cNvSpPr txBox="1"/>
          <p:nvPr/>
        </p:nvSpPr>
        <p:spPr>
          <a:xfrm>
            <a:off x="7705644" y="11535064"/>
            <a:ext cx="5246568" cy="1577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Costs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Technology mix</a:t>
            </a:r>
          </a:p>
          <a:p>
            <a:pPr marL="304800" indent="-304800" algn="l">
              <a:spcBef>
                <a:spcPts val="600"/>
              </a:spcBef>
              <a:buSzPct val="123000"/>
              <a:buChar char="•"/>
              <a:defRPr sz="2900">
                <a:solidFill>
                  <a:srgbClr val="000000"/>
                </a:solidFill>
              </a:defRPr>
            </a:pPr>
            <a:r>
              <a:t>Emissions</a:t>
            </a:r>
          </a:p>
        </p:txBody>
      </p:sp>
      <p:pic>
        <p:nvPicPr>
          <p:cNvPr id="228" name="finance-and-business.png" descr="finance-and-busin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4857" y="7537322"/>
            <a:ext cx="1658509" cy="1658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research.png" descr="researc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69" y="11535079"/>
            <a:ext cx="1535545" cy="1535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big-data.png" descr="big-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4459" y="282707"/>
            <a:ext cx="1220894" cy="122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arrows.png" descr="arrow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63084" y="230697"/>
            <a:ext cx="985206" cy="985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build.png" descr="buil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5461" y="7558221"/>
            <a:ext cx="1616711" cy="161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creenshot 2022-06-27 at 22.01.24.png" descr="Screenshot 2022-06-27 at 22.01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790" y="7868513"/>
            <a:ext cx="9885220" cy="51502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5" name="Screenshot 2022-06-27 at 22.00.52.png" descr="Screenshot 2022-06-27 at 22.00.52.png"/>
          <p:cNvPicPr>
            <a:picLocks noChangeAspect="1"/>
          </p:cNvPicPr>
          <p:nvPr/>
        </p:nvPicPr>
        <p:blipFill>
          <a:blip r:embed="rId3">
            <a:extLst/>
          </a:blip>
          <a:srcRect l="0" t="3046" r="48509" b="0"/>
          <a:stretch>
            <a:fillRect/>
          </a:stretch>
        </p:blipFill>
        <p:spPr>
          <a:xfrm>
            <a:off x="11646267" y="314041"/>
            <a:ext cx="11405368" cy="1275005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36" name="https://github.com/amanmajid/nextra"/>
          <p:cNvSpPr txBox="1"/>
          <p:nvPr/>
        </p:nvSpPr>
        <p:spPr>
          <a:xfrm>
            <a:off x="687738" y="12829546"/>
            <a:ext cx="7129578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https://github.com/amanmajid/nextra</a:t>
            </a:r>
          </a:p>
        </p:txBody>
      </p:sp>
      <p:pic>
        <p:nvPicPr>
          <p:cNvPr id="237" name="Screenshot 2022-06-30 at 18.00.14.png" descr="Screenshot 2022-06-30 at 18.00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156" y="314041"/>
            <a:ext cx="9885220" cy="72412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1802462" y="3396737"/>
            <a:ext cx="11922103" cy="9272317"/>
            <a:chOff x="0" y="0"/>
            <a:chExt cx="11922101" cy="9272315"/>
          </a:xfrm>
        </p:grpSpPr>
        <p:sp>
          <p:nvSpPr>
            <p:cNvPr id="240" name="Line"/>
            <p:cNvSpPr/>
            <p:nvPr/>
          </p:nvSpPr>
          <p:spPr>
            <a:xfrm>
              <a:off x="1571240" y="8509560"/>
              <a:ext cx="1035086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1" name="Increasing cooperation"/>
            <p:cNvSpPr txBox="1"/>
            <p:nvPr/>
          </p:nvSpPr>
          <p:spPr>
            <a:xfrm>
              <a:off x="4713300" y="8691150"/>
              <a:ext cx="4066742" cy="581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spcBef>
                  <a:spcPts val="600"/>
                </a:spcBef>
                <a:defRPr i="1" sz="30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Increasing cooperation</a:t>
              </a:r>
            </a:p>
          </p:txBody>
        </p:sp>
        <p:sp>
          <p:nvSpPr>
            <p:cNvPr id="242" name="NCO"/>
            <p:cNvSpPr/>
            <p:nvPr/>
          </p:nvSpPr>
          <p:spPr>
            <a:xfrm>
              <a:off x="2440233" y="1990409"/>
              <a:ext cx="1827520" cy="179305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NCO</a:t>
              </a:r>
            </a:p>
          </p:txBody>
        </p:sp>
        <p:sp>
          <p:nvSpPr>
            <p:cNvPr id="243" name="COO"/>
            <p:cNvSpPr/>
            <p:nvPr/>
          </p:nvSpPr>
          <p:spPr>
            <a:xfrm>
              <a:off x="9225589" y="1990409"/>
              <a:ext cx="1827520" cy="179305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COO</a:t>
              </a:r>
            </a:p>
          </p:txBody>
        </p:sp>
        <p:sp>
          <p:nvSpPr>
            <p:cNvPr id="244" name="BAU"/>
            <p:cNvSpPr/>
            <p:nvPr/>
          </p:nvSpPr>
          <p:spPr>
            <a:xfrm>
              <a:off x="5832911" y="1990409"/>
              <a:ext cx="1827520" cy="179305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BAU</a:t>
              </a:r>
            </a:p>
          </p:txBody>
        </p:sp>
        <p:sp>
          <p:nvSpPr>
            <p:cNvPr id="245" name="BAS"/>
            <p:cNvSpPr/>
            <p:nvPr/>
          </p:nvSpPr>
          <p:spPr>
            <a:xfrm>
              <a:off x="5832911" y="6534915"/>
              <a:ext cx="1827520" cy="1793057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BAS</a:t>
              </a:r>
            </a:p>
          </p:txBody>
        </p:sp>
        <p:sp>
          <p:nvSpPr>
            <p:cNvPr id="246" name="Line"/>
            <p:cNvSpPr/>
            <p:nvPr/>
          </p:nvSpPr>
          <p:spPr>
            <a:xfrm flipV="1">
              <a:off x="1604299" y="1216055"/>
              <a:ext cx="1" cy="73283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7" name="Increasing…"/>
            <p:cNvSpPr txBox="1"/>
            <p:nvPr/>
          </p:nvSpPr>
          <p:spPr>
            <a:xfrm>
              <a:off x="0" y="0"/>
              <a:ext cx="4486596" cy="1137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spcBef>
                  <a:spcPts val="600"/>
                </a:spcBef>
                <a:defRPr i="1" sz="3000">
                  <a:solidFill>
                    <a:schemeClr val="accent1"/>
                  </a:solidFill>
                </a:defRPr>
              </a:pPr>
              <a:r>
                <a:t>Increasing </a:t>
              </a:r>
            </a:p>
            <a:p>
              <a:pPr algn="l">
                <a:spcBef>
                  <a:spcPts val="600"/>
                </a:spcBef>
                <a:defRPr i="1" sz="3000">
                  <a:solidFill>
                    <a:schemeClr val="accent1"/>
                  </a:solidFill>
                </a:defRPr>
              </a:pPr>
              <a:r>
                <a:t>decarbonisation ambition</a:t>
              </a:r>
            </a:p>
          </p:txBody>
        </p:sp>
      </p:grpSp>
      <p:sp>
        <p:nvSpPr>
          <p:cNvPr id="249" name="All scenarios meet:…"/>
          <p:cNvSpPr txBox="1"/>
          <p:nvPr/>
        </p:nvSpPr>
        <p:spPr>
          <a:xfrm>
            <a:off x="16353600" y="6119748"/>
            <a:ext cx="6673148" cy="288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200"/>
              </a:spcBef>
              <a:defRPr sz="3900">
                <a:solidFill>
                  <a:srgbClr val="000000"/>
                </a:solidFill>
              </a:defRPr>
            </a:pPr>
            <a:r>
              <a:t>All scenarios meet:</a:t>
            </a:r>
          </a:p>
          <a:p>
            <a:pPr marL="304800" indent="-304800" algn="l">
              <a:spcBef>
                <a:spcPts val="12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Future demands</a:t>
            </a:r>
          </a:p>
          <a:p>
            <a:pPr marL="304800" indent="-304800" algn="l">
              <a:spcBef>
                <a:spcPts val="12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Renewable targets</a:t>
            </a:r>
          </a:p>
          <a:p>
            <a:pPr marL="304800" indent="-304800" algn="l">
              <a:spcBef>
                <a:spcPts val="1200"/>
              </a:spcBef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Palestinian self-sufficiency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im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Limitations</a:t>
            </a:r>
          </a:p>
        </p:txBody>
      </p:sp>
      <p:pic>
        <p:nvPicPr>
          <p:cNvPr id="252" name="Screenshot 2022-06-27 at 15.32.39.png" descr="Screenshot 2022-06-27 at 15.32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0013" y="3744317"/>
            <a:ext cx="11683670" cy="622723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3" name="Estimated data for Jordan and Palestine…"/>
          <p:cNvSpPr txBox="1"/>
          <p:nvPr/>
        </p:nvSpPr>
        <p:spPr>
          <a:xfrm>
            <a:off x="1068510" y="4140784"/>
            <a:ext cx="11683750" cy="5434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spcBef>
                <a:spcPts val="600"/>
              </a:spcBef>
              <a:buSzPct val="123000"/>
              <a:buChar char="•"/>
              <a:defRPr b="1" sz="3900">
                <a:solidFill>
                  <a:srgbClr val="000000"/>
                </a:solidFill>
              </a:defRPr>
            </a:pPr>
            <a:r>
              <a:t>Estimated data for Jordan and Palestine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Electricity demand curves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Generation curves</a:t>
            </a:r>
          </a:p>
          <a:p>
            <a:pPr lvl="1" marL="914400" indent="-304800" algn="l">
              <a:buSzPct val="123000"/>
              <a:buChar char="‣"/>
              <a:defRPr sz="3900">
                <a:solidFill>
                  <a:srgbClr val="000000"/>
                </a:solidFill>
              </a:defRPr>
            </a:pPr>
            <a:r>
              <a:t>True RES capacity factors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Transmission constraints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System features (e.g., efficiencies and losses; operational rules etc.)</a:t>
            </a:r>
          </a:p>
        </p:txBody>
      </p:sp>
      <p:sp>
        <p:nvSpPr>
          <p:cNvPr id="254" name="Modelled outputs presented here will be different from bottom-up estimates within countries"/>
          <p:cNvSpPr txBox="1"/>
          <p:nvPr/>
        </p:nvSpPr>
        <p:spPr>
          <a:xfrm>
            <a:off x="1174178" y="12121670"/>
            <a:ext cx="19409017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i="1" sz="3200"/>
            </a:lvl1pPr>
          </a:lstStyle>
          <a:p>
            <a:pPr/>
            <a:r>
              <a:t>Modelled outputs presented here will be different from bottom-up estimates within countries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reliminary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Preliminary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465" y="1726205"/>
            <a:ext cx="12074192" cy="1207419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BASELINE"/>
          <p:cNvSpPr txBox="1"/>
          <p:nvPr/>
        </p:nvSpPr>
        <p:spPr>
          <a:xfrm>
            <a:off x="3422335" y="2485598"/>
            <a:ext cx="5128701" cy="43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BASELINE</a:t>
            </a:r>
          </a:p>
        </p:txBody>
      </p:sp>
      <p:sp>
        <p:nvSpPr>
          <p:cNvPr id="260" name="BUSINESS-AS-USUAL"/>
          <p:cNvSpPr txBox="1"/>
          <p:nvPr/>
        </p:nvSpPr>
        <p:spPr>
          <a:xfrm>
            <a:off x="8884235" y="2485598"/>
            <a:ext cx="5128700" cy="432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BUSINESS-AS-USUAL</a:t>
            </a:r>
          </a:p>
        </p:txBody>
      </p:sp>
      <p:sp>
        <p:nvSpPr>
          <p:cNvPr id="261" name="COOPERATION"/>
          <p:cNvSpPr txBox="1"/>
          <p:nvPr/>
        </p:nvSpPr>
        <p:spPr>
          <a:xfrm>
            <a:off x="3399183" y="8058495"/>
            <a:ext cx="5128701" cy="43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COOPERATION</a:t>
            </a:r>
          </a:p>
        </p:txBody>
      </p:sp>
      <p:sp>
        <p:nvSpPr>
          <p:cNvPr id="262" name="NON-COOPERATION"/>
          <p:cNvSpPr txBox="1"/>
          <p:nvPr/>
        </p:nvSpPr>
        <p:spPr>
          <a:xfrm>
            <a:off x="8856262" y="8022673"/>
            <a:ext cx="5184646" cy="432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/>
            </a:lvl1pPr>
          </a:lstStyle>
          <a:p>
            <a:pPr/>
            <a:r>
              <a:t>NON-COOPERATION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16719133" y="4498388"/>
            <a:ext cx="5299135" cy="1270001"/>
            <a:chOff x="0" y="813430"/>
            <a:chExt cx="5299134" cy="1270000"/>
          </a:xfrm>
        </p:grpSpPr>
        <p:sp>
          <p:nvSpPr>
            <p:cNvPr id="263" name="9.4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9.4%</a:t>
              </a:r>
            </a:p>
          </p:txBody>
        </p:sp>
        <p:sp>
          <p:nvSpPr>
            <p:cNvPr id="264" name="Reduction in costs relative to current plan (BAU)"/>
            <p:cNvSpPr/>
            <p:nvPr/>
          </p:nvSpPr>
          <p:spPr>
            <a:xfrm>
              <a:off x="0" y="20376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costs relative to current plan (BAU)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16719133" y="8454098"/>
            <a:ext cx="5328173" cy="1449535"/>
            <a:chOff x="0" y="813430"/>
            <a:chExt cx="5328171" cy="1449534"/>
          </a:xfrm>
        </p:grpSpPr>
        <p:sp>
          <p:nvSpPr>
            <p:cNvPr id="266" name="x2.4"/>
            <p:cNvSpPr/>
            <p:nvPr/>
          </p:nvSpPr>
          <p:spPr>
            <a:xfrm>
              <a:off x="4058171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x2.4</a:t>
              </a:r>
            </a:p>
          </p:txBody>
        </p:sp>
        <p:sp>
          <p:nvSpPr>
            <p:cNvPr id="267" name="Investment in Jordan increases relative to current plan (BAU)"/>
            <p:cNvSpPr/>
            <p:nvPr/>
          </p:nvSpPr>
          <p:spPr>
            <a:xfrm>
              <a:off x="0" y="226296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Investment in Jordan increases relative to current plan (BAU) </a:t>
              </a:r>
            </a:p>
          </p:txBody>
        </p:sp>
      </p:grpSp>
      <p:sp>
        <p:nvSpPr>
          <p:cNvPr id="269" name="Cost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Costs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"/>
          <p:cNvGrpSpPr/>
          <p:nvPr/>
        </p:nvGrpSpPr>
        <p:grpSpPr>
          <a:xfrm>
            <a:off x="18131065" y="4497141"/>
            <a:ext cx="4651857" cy="1624439"/>
            <a:chOff x="0" y="813430"/>
            <a:chExt cx="4651856" cy="1624438"/>
          </a:xfrm>
        </p:grpSpPr>
        <p:sp>
          <p:nvSpPr>
            <p:cNvPr id="271" name="24%"/>
            <p:cNvSpPr/>
            <p:nvPr/>
          </p:nvSpPr>
          <p:spPr>
            <a:xfrm>
              <a:off x="3253586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24%</a:t>
              </a:r>
            </a:p>
          </p:txBody>
        </p:sp>
        <p:sp>
          <p:nvSpPr>
            <p:cNvPr id="272" name="Reduction in build-out of solar and battery storage compared to current plan (BAU)"/>
            <p:cNvSpPr/>
            <p:nvPr/>
          </p:nvSpPr>
          <p:spPr>
            <a:xfrm>
              <a:off x="0" y="2437869"/>
              <a:ext cx="46518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build-out of solar and battery storage compared to current plan (BAU)</a:t>
              </a:r>
            </a:p>
          </p:txBody>
        </p:sp>
      </p:grpSp>
      <p:grpSp>
        <p:nvGrpSpPr>
          <p:cNvPr id="276" name="Group"/>
          <p:cNvGrpSpPr/>
          <p:nvPr/>
        </p:nvGrpSpPr>
        <p:grpSpPr>
          <a:xfrm>
            <a:off x="17944936" y="8868862"/>
            <a:ext cx="4837987" cy="1386035"/>
            <a:chOff x="0" y="813430"/>
            <a:chExt cx="4837986" cy="1386034"/>
          </a:xfrm>
        </p:grpSpPr>
        <p:sp>
          <p:nvSpPr>
            <p:cNvPr id="274" name="x2.2"/>
            <p:cNvSpPr/>
            <p:nvPr/>
          </p:nvSpPr>
          <p:spPr>
            <a:xfrm>
              <a:off x="3557191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x2.2</a:t>
              </a:r>
            </a:p>
          </p:txBody>
        </p:sp>
        <p:sp>
          <p:nvSpPr>
            <p:cNvPr id="275" name="Total capacity needed in Jordan compared to current plan"/>
            <p:cNvSpPr/>
            <p:nvPr/>
          </p:nvSpPr>
          <p:spPr>
            <a:xfrm>
              <a:off x="0" y="2199464"/>
              <a:ext cx="483798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Total capacity needed in Jordan compared to current plan</a:t>
              </a:r>
            </a:p>
          </p:txBody>
        </p:sp>
      </p:grpSp>
      <p:sp>
        <p:nvSpPr>
          <p:cNvPr id="277" name="Capacitie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Capacities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038" b="0"/>
          <a:stretch>
            <a:fillRect/>
          </a:stretch>
        </p:blipFill>
        <p:spPr>
          <a:xfrm>
            <a:off x="585330" y="2176701"/>
            <a:ext cx="15960701" cy="1075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roup"/>
          <p:cNvGrpSpPr/>
          <p:nvPr/>
        </p:nvGrpSpPr>
        <p:grpSpPr>
          <a:xfrm>
            <a:off x="769146" y="3052320"/>
            <a:ext cx="10974590" cy="6752451"/>
            <a:chOff x="0" y="0"/>
            <a:chExt cx="10974589" cy="6752450"/>
          </a:xfrm>
        </p:grpSpPr>
        <p:pic>
          <p:nvPicPr>
            <p:cNvPr id="280" name="OMS_sankey_NCO.png" descr="OMS_sankey_NCO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983" t="13715" r="6983" b="10221"/>
            <a:stretch>
              <a:fillRect/>
            </a:stretch>
          </p:blipFill>
          <p:spPr>
            <a:xfrm>
              <a:off x="4277" y="846086"/>
              <a:ext cx="10497840" cy="59063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251886" y="3827642"/>
              <a:ext cx="1722704" cy="874241"/>
            </a:xfrm>
            <a:prstGeom prst="rect">
              <a:avLst/>
            </a:prstGeom>
            <a:effectLst/>
          </p:spPr>
        </p:pic>
        <p:sp>
          <p:nvSpPr>
            <p:cNvPr id="283" name="NCO"/>
            <p:cNvSpPr txBox="1"/>
            <p:nvPr/>
          </p:nvSpPr>
          <p:spPr>
            <a:xfrm>
              <a:off x="0" y="0"/>
              <a:ext cx="1628093" cy="7976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267655">
                <a:lnSpc>
                  <a:spcPct val="80000"/>
                </a:lnSpc>
                <a:defRPr b="1" spc="-93" sz="4650"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pPr/>
              <a:r>
                <a:t>NCO</a:t>
              </a:r>
            </a:p>
          </p:txBody>
        </p:sp>
      </p:grpSp>
      <p:grpSp>
        <p:nvGrpSpPr>
          <p:cNvPr id="289" name="Group"/>
          <p:cNvGrpSpPr/>
          <p:nvPr/>
        </p:nvGrpSpPr>
        <p:grpSpPr>
          <a:xfrm>
            <a:off x="12934916" y="5174242"/>
            <a:ext cx="10114641" cy="6790551"/>
            <a:chOff x="0" y="0"/>
            <a:chExt cx="10114641" cy="6790550"/>
          </a:xfrm>
        </p:grpSpPr>
        <p:pic>
          <p:nvPicPr>
            <p:cNvPr id="285" name="OMS_sankey_COO.png" descr="OMS_sankey_COO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6778" t="13075" r="6778" b="10085"/>
            <a:stretch>
              <a:fillRect/>
            </a:stretch>
          </p:blipFill>
          <p:spPr>
            <a:xfrm>
              <a:off x="0" y="756992"/>
              <a:ext cx="9979072" cy="5644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Oval Oval" descr="Oval Oval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38520" y="5856013"/>
              <a:ext cx="1376122" cy="934538"/>
            </a:xfrm>
            <a:prstGeom prst="rect">
              <a:avLst/>
            </a:prstGeom>
            <a:effectLst/>
          </p:spPr>
        </p:pic>
        <p:sp>
          <p:nvSpPr>
            <p:cNvPr id="288" name="COO"/>
            <p:cNvSpPr txBox="1"/>
            <p:nvPr/>
          </p:nvSpPr>
          <p:spPr>
            <a:xfrm>
              <a:off x="17682" y="0"/>
              <a:ext cx="1536052" cy="752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121354">
                <a:lnSpc>
                  <a:spcPct val="80000"/>
                </a:lnSpc>
                <a:defRPr b="1" spc="-87" sz="4350">
                  <a:solidFill>
                    <a:schemeClr val="accent1">
                      <a:lumOff val="-13575"/>
                    </a:schemeClr>
                  </a:solidFill>
                </a:defRPr>
              </a:lvl1pPr>
            </a:lstStyle>
            <a:p>
              <a:pPr/>
              <a:r>
                <a:t>COO</a:t>
              </a:r>
            </a:p>
          </p:txBody>
        </p:sp>
      </p:grpSp>
      <p:sp>
        <p:nvSpPr>
          <p:cNvPr id="290" name="Electricity flow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Electricity flows</a:t>
            </a:r>
          </a:p>
        </p:txBody>
      </p:sp>
      <p:grpSp>
        <p:nvGrpSpPr>
          <p:cNvPr id="293" name="Group"/>
          <p:cNvGrpSpPr/>
          <p:nvPr/>
        </p:nvGrpSpPr>
        <p:grpSpPr>
          <a:xfrm>
            <a:off x="14160635" y="2230730"/>
            <a:ext cx="8397604" cy="1449535"/>
            <a:chOff x="0" y="813430"/>
            <a:chExt cx="8397603" cy="1449534"/>
          </a:xfrm>
        </p:grpSpPr>
        <p:sp>
          <p:nvSpPr>
            <p:cNvPr id="291" name="x20"/>
            <p:cNvSpPr/>
            <p:nvPr/>
          </p:nvSpPr>
          <p:spPr>
            <a:xfrm>
              <a:off x="7116808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x20</a:t>
              </a:r>
            </a:p>
          </p:txBody>
        </p:sp>
        <p:sp>
          <p:nvSpPr>
            <p:cNvPr id="292" name="More renewable curtailment in non-cooperative (NCO) operations compared with cooperative (COO) case"/>
            <p:cNvSpPr/>
            <p:nvPr/>
          </p:nvSpPr>
          <p:spPr>
            <a:xfrm>
              <a:off x="0" y="2262964"/>
              <a:ext cx="83976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More renewable curtailment in non-cooperative (NCO) operations compared with cooperative (COO) case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OMS_renewable_uptake.png" descr="OMS_renewable_uptake.png"/>
          <p:cNvPicPr>
            <a:picLocks noChangeAspect="1"/>
          </p:cNvPicPr>
          <p:nvPr/>
        </p:nvPicPr>
        <p:blipFill>
          <a:blip r:embed="rId2">
            <a:extLst/>
          </a:blip>
          <a:srcRect l="35590" t="3556" r="0" b="50368"/>
          <a:stretch>
            <a:fillRect/>
          </a:stretch>
        </p:blipFill>
        <p:spPr>
          <a:xfrm>
            <a:off x="9987741" y="6147921"/>
            <a:ext cx="13487931" cy="643229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Renewable uptake"/>
          <p:cNvSpPr txBox="1"/>
          <p:nvPr>
            <p:ph type="title" idx="4294967295"/>
          </p:nvPr>
        </p:nvSpPr>
        <p:spPr>
          <a:xfrm>
            <a:off x="610117" y="212985"/>
            <a:ext cx="9724754" cy="1434950"/>
          </a:xfrm>
          <a:prstGeom prst="rect">
            <a:avLst/>
          </a:prstGeom>
        </p:spPr>
        <p:txBody>
          <a:bodyPr/>
          <a:lstStyle/>
          <a:p>
            <a:pPr/>
            <a:r>
              <a:t>Renewable uptake</a:t>
            </a:r>
          </a:p>
        </p:txBody>
      </p:sp>
      <p:sp>
        <p:nvSpPr>
          <p:cNvPr id="297" name="Utilisation under non-cooperative and cooperative operations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Utilisation under non-cooperative and cooperative operations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276214" y="5957563"/>
            <a:ext cx="7979206" cy="6812872"/>
            <a:chOff x="0" y="0"/>
            <a:chExt cx="7979204" cy="6812870"/>
          </a:xfrm>
        </p:grpSpPr>
        <p:pic>
          <p:nvPicPr>
            <p:cNvPr id="298" name="OMS_renewable_uptake.png" descr="OMS_renewable_uptak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556" r="64024" b="50368"/>
            <a:stretch>
              <a:fillRect/>
            </a:stretch>
          </p:blipFill>
          <p:spPr>
            <a:xfrm>
              <a:off x="0" y="0"/>
              <a:ext cx="7979205" cy="68128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Rectangle"/>
            <p:cNvSpPr/>
            <p:nvPr/>
          </p:nvSpPr>
          <p:spPr>
            <a:xfrm>
              <a:off x="1532323" y="241472"/>
              <a:ext cx="1785596" cy="10197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2822926" y="4102449"/>
            <a:ext cx="5299136" cy="1270001"/>
            <a:chOff x="0" y="813430"/>
            <a:chExt cx="5299134" cy="1270000"/>
          </a:xfrm>
        </p:grpSpPr>
        <p:sp>
          <p:nvSpPr>
            <p:cNvPr id="301" name="&gt;90%"/>
            <p:cNvSpPr/>
            <p:nvPr/>
          </p:nvSpPr>
          <p:spPr>
            <a:xfrm>
              <a:off x="3519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&gt;90%</a:t>
              </a:r>
            </a:p>
          </p:txBody>
        </p:sp>
        <p:sp>
          <p:nvSpPr>
            <p:cNvPr id="302" name="Daily renewable utilisation under COO"/>
            <p:cNvSpPr/>
            <p:nvPr/>
          </p:nvSpPr>
          <p:spPr>
            <a:xfrm>
              <a:off x="0" y="206493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Daily renewable utilisation under COO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3738640" y="4102449"/>
            <a:ext cx="9523574" cy="1270001"/>
            <a:chOff x="0" y="813430"/>
            <a:chExt cx="9523572" cy="1270000"/>
          </a:xfrm>
        </p:grpSpPr>
        <p:sp>
          <p:nvSpPr>
            <p:cNvPr id="304" name="Jun-Aug"/>
            <p:cNvSpPr/>
            <p:nvPr/>
          </p:nvSpPr>
          <p:spPr>
            <a:xfrm>
              <a:off x="7100209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Jun-Aug</a:t>
              </a:r>
            </a:p>
          </p:txBody>
        </p:sp>
        <p:sp>
          <p:nvSpPr>
            <p:cNvPr id="305" name="Generally exhibit greatest levels of renewable uptake. Excess supplies during Feb-Apr."/>
            <p:cNvSpPr/>
            <p:nvPr/>
          </p:nvSpPr>
          <p:spPr>
            <a:xfrm>
              <a:off x="0" y="2064934"/>
              <a:ext cx="95235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Generally exhibit greatest levels of renewable uptake. Excess supplies during Feb-Apr.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elf-sufficiency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Self-sufficiency</a:t>
            </a:r>
          </a:p>
        </p:txBody>
      </p:sp>
      <p:sp>
        <p:nvSpPr>
          <p:cNvPr id="309" name="Capacity changes due to Palestine’s self-sufficiency targets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Capacity changes due to Palestine’s self-sufficiency targets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17908328" y="4707673"/>
            <a:ext cx="5299135" cy="1440118"/>
            <a:chOff x="0" y="813430"/>
            <a:chExt cx="5299134" cy="1440117"/>
          </a:xfrm>
        </p:grpSpPr>
        <p:sp>
          <p:nvSpPr>
            <p:cNvPr id="310" name="8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  8%</a:t>
              </a:r>
            </a:p>
          </p:txBody>
        </p:sp>
        <p:sp>
          <p:nvSpPr>
            <p:cNvPr id="311" name="Reduction in Israel’s total capacity requirements between 10-100%"/>
            <p:cNvSpPr/>
            <p:nvPr/>
          </p:nvSpPr>
          <p:spPr>
            <a:xfrm>
              <a:off x="0" y="22535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Israel’s total capacity requirements between 10-100% 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17908328" y="8389112"/>
            <a:ext cx="5299135" cy="1452818"/>
            <a:chOff x="0" y="813430"/>
            <a:chExt cx="5299134" cy="1452817"/>
          </a:xfrm>
        </p:grpSpPr>
        <p:sp>
          <p:nvSpPr>
            <p:cNvPr id="313" name="x12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  x12</a:t>
              </a:r>
            </a:p>
          </p:txBody>
        </p:sp>
        <p:sp>
          <p:nvSpPr>
            <p:cNvPr id="314" name="Total capacity increase in Palestine between 10-100% self-sufficiency"/>
            <p:cNvSpPr/>
            <p:nvPr/>
          </p:nvSpPr>
          <p:spPr>
            <a:xfrm>
              <a:off x="0" y="22662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Total capacity increase in Palestine between 10-100% self-sufficiency </a:t>
              </a:r>
            </a:p>
          </p:txBody>
        </p:sp>
      </p:grpSp>
      <p:sp>
        <p:nvSpPr>
          <p:cNvPr id="316" name="Based on current operational configurations (BAU)"/>
          <p:cNvSpPr txBox="1"/>
          <p:nvPr/>
        </p:nvSpPr>
        <p:spPr>
          <a:xfrm>
            <a:off x="743374" y="12302099"/>
            <a:ext cx="9921140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b="1" i="1" sz="3200"/>
            </a:lvl1pPr>
          </a:lstStyle>
          <a:p>
            <a:pPr/>
            <a:r>
              <a:t>Based on current operational configurations (BAU)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538" y="3226861"/>
            <a:ext cx="17046370" cy="8523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8727" y="4186010"/>
            <a:ext cx="11506756" cy="95299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4" name="Group"/>
          <p:cNvGrpSpPr/>
          <p:nvPr/>
        </p:nvGrpSpPr>
        <p:grpSpPr>
          <a:xfrm>
            <a:off x="17700192" y="2368271"/>
            <a:ext cx="5299135" cy="1270001"/>
            <a:chOff x="0" y="813430"/>
            <a:chExt cx="5299134" cy="1270000"/>
          </a:xfrm>
        </p:grpSpPr>
        <p:sp>
          <p:nvSpPr>
            <p:cNvPr id="322" name="XX%"/>
            <p:cNvSpPr/>
            <p:nvPr/>
          </p:nvSpPr>
          <p:spPr>
            <a:xfrm>
              <a:off x="3900864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XX%</a:t>
              </a:r>
            </a:p>
          </p:txBody>
        </p:sp>
        <p:sp>
          <p:nvSpPr>
            <p:cNvPr id="323" name="Reduction in costs relative to current plan (BAU)"/>
            <p:cNvSpPr/>
            <p:nvPr/>
          </p:nvSpPr>
          <p:spPr>
            <a:xfrm>
              <a:off x="0" y="2037647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Reduction in costs relative to current plan (BAU)</a:t>
              </a:r>
            </a:p>
          </p:txBody>
        </p:sp>
      </p:grpSp>
      <p:grpSp>
        <p:nvGrpSpPr>
          <p:cNvPr id="327" name="Group"/>
          <p:cNvGrpSpPr/>
          <p:nvPr/>
        </p:nvGrpSpPr>
        <p:grpSpPr>
          <a:xfrm>
            <a:off x="17700192" y="6819281"/>
            <a:ext cx="5299135" cy="1513035"/>
            <a:chOff x="0" y="813430"/>
            <a:chExt cx="5299134" cy="1513034"/>
          </a:xfrm>
        </p:grpSpPr>
        <p:sp>
          <p:nvSpPr>
            <p:cNvPr id="325" name="22%"/>
            <p:cNvSpPr/>
            <p:nvPr/>
          </p:nvSpPr>
          <p:spPr>
            <a:xfrm>
              <a:off x="4018339" y="81343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10000">
                  <a:solidFill>
                    <a:schemeClr val="accent1">
                      <a:hueOff val="114395"/>
                      <a:lumOff val="-24975"/>
                    </a:schemeClr>
                  </a:solidFill>
                </a:defRPr>
              </a:lvl1pPr>
            </a:lstStyle>
            <a:p>
              <a:pPr/>
              <a:r>
                <a:t>22%</a:t>
              </a:r>
            </a:p>
          </p:txBody>
        </p:sp>
        <p:sp>
          <p:nvSpPr>
            <p:cNvPr id="326" name="Less capacity of renewables and storage needed under cooperative (COO) system"/>
            <p:cNvSpPr/>
            <p:nvPr/>
          </p:nvSpPr>
          <p:spPr>
            <a:xfrm>
              <a:off x="0" y="2326464"/>
              <a:ext cx="52991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r">
                <a:defRPr sz="3200"/>
              </a:lvl1pPr>
            </a:lstStyle>
            <a:p>
              <a:pPr/>
              <a:r>
                <a:t>Less capacity of renewables and storage needed under cooperative (COO) system</a:t>
              </a:r>
            </a:p>
          </p:txBody>
        </p:sp>
      </p:grpSp>
      <p:sp>
        <p:nvSpPr>
          <p:cNvPr id="328" name="$47 billion"/>
          <p:cNvSpPr txBox="1"/>
          <p:nvPr/>
        </p:nvSpPr>
        <p:spPr>
          <a:xfrm>
            <a:off x="16209271" y="9859618"/>
            <a:ext cx="690753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  $47 billion</a:t>
            </a:r>
          </a:p>
        </p:txBody>
      </p:sp>
      <p:sp>
        <p:nvSpPr>
          <p:cNvPr id="329" name="Total saving to achieve net zero by 2030 under cooperative (COO) energy policy"/>
          <p:cNvSpPr txBox="1"/>
          <p:nvPr/>
        </p:nvSpPr>
        <p:spPr>
          <a:xfrm>
            <a:off x="17211606" y="11464932"/>
            <a:ext cx="5905195" cy="1538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3200"/>
            </a:lvl1pPr>
          </a:lstStyle>
          <a:p>
            <a:pPr/>
            <a:r>
              <a:t>Total saving to achieve net zero by 2030 under cooperative (COO) energy policy </a:t>
            </a:r>
          </a:p>
        </p:txBody>
      </p:sp>
      <p:sp>
        <p:nvSpPr>
          <p:cNvPr id="330" name="Deep decarbonisation"/>
          <p:cNvSpPr txBox="1"/>
          <p:nvPr>
            <p:ph type="title" idx="4294967295"/>
          </p:nvPr>
        </p:nvSpPr>
        <p:spPr>
          <a:xfrm>
            <a:off x="1206500" y="952500"/>
            <a:ext cx="15447313" cy="1434949"/>
          </a:xfrm>
          <a:prstGeom prst="rect">
            <a:avLst/>
          </a:prstGeom>
        </p:spPr>
        <p:txBody>
          <a:bodyPr/>
          <a:lstStyle/>
          <a:p>
            <a:pPr/>
            <a:r>
              <a:t>Deep decarbonisation</a:t>
            </a:r>
          </a:p>
        </p:txBody>
      </p:sp>
      <p:sp>
        <p:nvSpPr>
          <p:cNvPr id="331" name="How could cooperation deliver net-zero?"/>
          <p:cNvSpPr txBox="1"/>
          <p:nvPr/>
        </p:nvSpPr>
        <p:spPr>
          <a:xfrm>
            <a:off x="1257300" y="2247900"/>
            <a:ext cx="14648040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How could cooperation deliver net-zero?</a:t>
            </a:r>
          </a:p>
        </p:txBody>
      </p:sp>
      <p:pic>
        <p:nvPicPr>
          <p:cNvPr id="332" name="Screenshot 2022-06-26 at 15.09.59.png" descr="Screenshot 2022-06-26 at 15.09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57297" y="427481"/>
            <a:ext cx="6184926" cy="48200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33" name="Total capacities of solar, wind and storage"/>
          <p:cNvSpPr txBox="1"/>
          <p:nvPr/>
        </p:nvSpPr>
        <p:spPr>
          <a:xfrm>
            <a:off x="2181342" y="3339844"/>
            <a:ext cx="8941526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3200"/>
            </a:lvl1pPr>
          </a:lstStyle>
          <a:p>
            <a:pPr/>
            <a:r>
              <a:t>Total capacities of solar, wind and storage</a:t>
            </a:r>
          </a:p>
        </p:txBody>
      </p:sp>
      <p:sp>
        <p:nvSpPr>
          <p:cNvPr id="334" name="Values aggregated for Israel, Jordan and Palestine"/>
          <p:cNvSpPr txBox="1"/>
          <p:nvPr/>
        </p:nvSpPr>
        <p:spPr>
          <a:xfrm>
            <a:off x="2181342" y="3917191"/>
            <a:ext cx="8941526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100"/>
            </a:lvl1pPr>
          </a:lstStyle>
          <a:p>
            <a:pPr/>
            <a:r>
              <a:t>Values aggregated for Israel, Jordan and Palestine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Results</a:t>
            </a:r>
          </a:p>
        </p:txBody>
      </p:sp>
      <p:sp>
        <p:nvSpPr>
          <p:cNvPr id="339" name="Summarising our findin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Summarising our findings</a:t>
            </a:r>
          </a:p>
        </p:txBody>
      </p:sp>
      <p:sp>
        <p:nvSpPr>
          <p:cNvPr id="340" name="Cooperative (COO) energy planning and management has significant benefits:…"/>
          <p:cNvSpPr txBox="1"/>
          <p:nvPr/>
        </p:nvSpPr>
        <p:spPr>
          <a:xfrm>
            <a:off x="1778239" y="4077432"/>
            <a:ext cx="20126101" cy="8598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Cooperative (COO) energy planning and management has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significant benefits</a:t>
            </a:r>
            <a:r>
              <a:t>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Reduce costs by 28% compared to current plan (BAU)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Improves renewable energy uptake and reduces curtailment</a:t>
            </a: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Pursuit of self-sufficiency (NCO) is </a:t>
            </a:r>
            <a:r>
              <a:rPr>
                <a:solidFill>
                  <a:schemeClr val="accent1">
                    <a:hueOff val="114395"/>
                    <a:lumOff val="-24975"/>
                  </a:schemeClr>
                </a:solidFill>
              </a:rPr>
              <a:t>challenging</a:t>
            </a:r>
            <a:r>
              <a:t>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Much higher renewable build-out with greater curtailments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Costs almost twice as much as the cooperative case (COO)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Very large costs for Palestine</a:t>
            </a: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600"/>
              </a:spcBef>
              <a:defRPr sz="3500">
                <a:solidFill>
                  <a:srgbClr val="000000"/>
                </a:solidFill>
              </a:defRPr>
            </a:pPr>
          </a:p>
          <a:p>
            <a:pPr algn="l">
              <a:spcBef>
                <a:spcPts val="1000"/>
              </a:spcBef>
              <a:defRPr b="1" sz="3700">
                <a:solidFill>
                  <a:srgbClr val="000000"/>
                </a:solidFill>
              </a:defRPr>
            </a:pPr>
            <a:r>
              <a:t>Scale and ambition could be increased: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To align regional power sector with Paris agreement</a:t>
            </a:r>
          </a:p>
          <a:p>
            <a:pPr lvl="1" marL="914400" indent="-304800" algn="l">
              <a:spcBef>
                <a:spcPts val="600"/>
              </a:spcBef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Working to net zero cooperatively (COO) is much more economical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upporting slid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Supporting slides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cenari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Scenarios</a:t>
            </a:r>
          </a:p>
        </p:txBody>
      </p:sp>
      <p:sp>
        <p:nvSpPr>
          <p:cNvPr id="345" name="Baseline (BAS):…"/>
          <p:cNvSpPr txBox="1"/>
          <p:nvPr/>
        </p:nvSpPr>
        <p:spPr>
          <a:xfrm>
            <a:off x="1271075" y="2870166"/>
            <a:ext cx="13625096" cy="974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Baseline (BAS):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No consideration of sustainable development goals;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Continue with business-as-usual practices;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Quantifies minimum infrastructure needed without sustainable transitions</a:t>
            </a:r>
            <a:endParaRPr b="0"/>
          </a:p>
          <a:p>
            <a:pPr algn="l">
              <a:defRPr b="1" sz="31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Business-as-usual (BAU):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Continue with current practices;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Palestine aims for minimum level of self-sufficiency (30%)</a:t>
            </a:r>
          </a:p>
          <a:p>
            <a:pPr algn="l">
              <a:defRPr sz="31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Non-cooperation (NCO):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Zero cooperation between regions;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Each region acts as an energy island</a:t>
            </a:r>
            <a:endParaRPr b="0"/>
          </a:p>
          <a:p>
            <a:pPr algn="l">
              <a:defRPr b="1" sz="3100">
                <a:solidFill>
                  <a:srgbClr val="000000"/>
                </a:solidFill>
              </a:defRPr>
            </a:pPr>
            <a:endParaRPr b="0"/>
          </a:p>
          <a:p>
            <a:pPr marL="3048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t>Cooperation (COO): </a:t>
            </a:r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Develop sustainably: observing renewable/carbon targets;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Complete cooperation between regions (i.e., unlimited energy trading);</a:t>
            </a:r>
            <a:endParaRPr b="0"/>
          </a:p>
          <a:p>
            <a:pPr lvl="1" marL="914400" indent="-304800" algn="l">
              <a:buSzPct val="123000"/>
              <a:buChar char="•"/>
              <a:defRPr b="1" sz="3100">
                <a:solidFill>
                  <a:srgbClr val="000000"/>
                </a:solidFill>
              </a:defRPr>
            </a:pPr>
            <a:r>
              <a:rPr b="0"/>
              <a:t>Palestine aims for minimum level of self-sufficiency (30%)</a:t>
            </a:r>
          </a:p>
        </p:txBody>
      </p:sp>
      <p:grpSp>
        <p:nvGrpSpPr>
          <p:cNvPr id="354" name="Group"/>
          <p:cNvGrpSpPr/>
          <p:nvPr/>
        </p:nvGrpSpPr>
        <p:grpSpPr>
          <a:xfrm>
            <a:off x="15028949" y="4489274"/>
            <a:ext cx="8285042" cy="7228991"/>
            <a:chOff x="0" y="402666"/>
            <a:chExt cx="8285040" cy="7228989"/>
          </a:xfrm>
        </p:grpSpPr>
        <p:sp>
          <p:nvSpPr>
            <p:cNvPr id="346" name="Line"/>
            <p:cNvSpPr/>
            <p:nvPr/>
          </p:nvSpPr>
          <p:spPr>
            <a:xfrm>
              <a:off x="1091903" y="6027222"/>
              <a:ext cx="719313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7" name="Increasing cooperation"/>
            <p:cNvSpPr/>
            <p:nvPr/>
          </p:nvSpPr>
          <p:spPr>
            <a:xfrm>
              <a:off x="3275419" y="636165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lvl1pPr>
            </a:lstStyle>
            <a:p>
              <a:pPr/>
              <a:r>
                <a:t>Increasing cooperation</a:t>
              </a:r>
            </a:p>
          </p:txBody>
        </p:sp>
        <p:sp>
          <p:nvSpPr>
            <p:cNvPr id="348" name="NCO"/>
            <p:cNvSpPr/>
            <p:nvPr/>
          </p:nvSpPr>
          <p:spPr>
            <a:xfrm>
              <a:off x="1695794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NCO</a:t>
              </a:r>
            </a:p>
          </p:txBody>
        </p:sp>
        <p:sp>
          <p:nvSpPr>
            <p:cNvPr id="349" name="COO"/>
            <p:cNvSpPr/>
            <p:nvPr/>
          </p:nvSpPr>
          <p:spPr>
            <a:xfrm>
              <a:off x="6411149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COO</a:t>
              </a:r>
            </a:p>
          </p:txBody>
        </p:sp>
        <p:sp>
          <p:nvSpPr>
            <p:cNvPr id="350" name="BAU"/>
            <p:cNvSpPr/>
            <p:nvPr/>
          </p:nvSpPr>
          <p:spPr>
            <a:xfrm>
              <a:off x="4053471" y="140978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BAU</a:t>
              </a:r>
            </a:p>
          </p:txBody>
        </p:sp>
        <p:sp>
          <p:nvSpPr>
            <p:cNvPr id="351" name="BAS"/>
            <p:cNvSpPr/>
            <p:nvPr/>
          </p:nvSpPr>
          <p:spPr>
            <a:xfrm>
              <a:off x="4053471" y="4628604"/>
              <a:ext cx="1270001" cy="1270001"/>
            </a:xfrm>
            <a:prstGeom prst="ellipse">
              <a:avLst/>
            </a:prstGeom>
            <a:solidFill>
              <a:schemeClr val="accent1">
                <a:hueOff val="114395"/>
                <a:lumOff val="-249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BAS</a:t>
              </a:r>
            </a:p>
          </p:txBody>
        </p:sp>
        <p:sp>
          <p:nvSpPr>
            <p:cNvPr id="352" name="Line"/>
            <p:cNvSpPr/>
            <p:nvPr/>
          </p:nvSpPr>
          <p:spPr>
            <a:xfrm flipV="1">
              <a:off x="1114877" y="861317"/>
              <a:ext cx="1" cy="519058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53" name="Increasing…"/>
            <p:cNvSpPr/>
            <p:nvPr/>
          </p:nvSpPr>
          <p:spPr>
            <a:xfrm>
              <a:off x="0" y="402666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pPr>
              <a:r>
                <a:t>Increasing </a:t>
              </a:r>
            </a:p>
            <a:p>
              <a:pPr algn="l">
                <a:spcBef>
                  <a:spcPts val="600"/>
                </a:spcBef>
                <a:defRPr i="1" sz="2100">
                  <a:solidFill>
                    <a:schemeClr val="accent1"/>
                  </a:solidFill>
                </a:defRPr>
              </a:pPr>
              <a:r>
                <a:t>decarbonisation ambition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3022"/>
          <a:stretch>
            <a:fillRect/>
          </a:stretch>
        </p:blipFill>
        <p:spPr>
          <a:xfrm>
            <a:off x="5212546" y="1055327"/>
            <a:ext cx="13958908" cy="12178685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Capacities"/>
          <p:cNvSpPr txBox="1"/>
          <p:nvPr>
            <p:ph type="title" idx="4294967295"/>
          </p:nvPr>
        </p:nvSpPr>
        <p:spPr>
          <a:xfrm>
            <a:off x="610117" y="212985"/>
            <a:ext cx="8590695" cy="1434950"/>
          </a:xfrm>
          <a:prstGeom prst="rect">
            <a:avLst/>
          </a:prstGeom>
        </p:spPr>
        <p:txBody>
          <a:bodyPr/>
          <a:lstStyle/>
          <a:p>
            <a:pPr/>
            <a:r>
              <a:t>Capacities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shot 2022-06-24 at 21.31.29.png" descr="Screenshot 2022-06-24 at 21.31.29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332"/>
          <a:stretch>
            <a:fillRect/>
          </a:stretch>
        </p:blipFill>
        <p:spPr>
          <a:xfrm>
            <a:off x="12542928" y="3989997"/>
            <a:ext cx="11010903" cy="68491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0" name="Screenshot 2022-06-24 at 21.31.58.png" descr="Screenshot 2022-06-24 at 21.31.58.png"/>
          <p:cNvPicPr>
            <a:picLocks noChangeAspect="1"/>
          </p:cNvPicPr>
          <p:nvPr/>
        </p:nvPicPr>
        <p:blipFill>
          <a:blip r:embed="rId3">
            <a:extLst/>
          </a:blip>
          <a:srcRect l="0" t="0" r="918" b="14057"/>
          <a:stretch>
            <a:fillRect/>
          </a:stretch>
        </p:blipFill>
        <p:spPr>
          <a:xfrm>
            <a:off x="830171" y="3990170"/>
            <a:ext cx="11037870" cy="68490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1" name="Background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2" name="Historical emissions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Historical emissions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360" name="Sense-check our scenarios and results…"/>
          <p:cNvSpPr txBox="1"/>
          <p:nvPr/>
        </p:nvSpPr>
        <p:spPr>
          <a:xfrm>
            <a:off x="1454109" y="3802413"/>
            <a:ext cx="20126101" cy="530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Sense-check our scenarios and results</a:t>
            </a: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algn="l">
              <a:defRPr sz="4400">
                <a:solidFill>
                  <a:srgbClr val="000000"/>
                </a:solidFill>
              </a:defRPr>
            </a:pPr>
          </a:p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Scope feasible options for cooperative energy management</a:t>
            </a: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algn="l">
              <a:spcBef>
                <a:spcPts val="600"/>
              </a:spcBef>
              <a:defRPr sz="4400">
                <a:solidFill>
                  <a:srgbClr val="000000"/>
                </a:solidFill>
              </a:defRPr>
            </a:pPr>
          </a:p>
          <a:p>
            <a:pPr marL="584200" indent="-584200" algn="l">
              <a:spcBef>
                <a:spcPts val="1000"/>
              </a:spcBef>
              <a:buSzPct val="123000"/>
              <a:buChar char="•"/>
              <a:defRPr sz="4600">
                <a:solidFill>
                  <a:srgbClr val="000000"/>
                </a:solidFill>
              </a:defRPr>
            </a:pPr>
            <a:r>
              <a:t>Further opportunities to explore: e.g., the role of green hydrogen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Battery usage"/>
          <p:cNvSpPr txBox="1"/>
          <p:nvPr>
            <p:ph type="title" idx="4294967295"/>
          </p:nvPr>
        </p:nvSpPr>
        <p:spPr>
          <a:xfrm>
            <a:off x="610117" y="212985"/>
            <a:ext cx="9724754" cy="1434950"/>
          </a:xfrm>
          <a:prstGeom prst="rect">
            <a:avLst/>
          </a:prstGeom>
        </p:spPr>
        <p:txBody>
          <a:bodyPr/>
          <a:lstStyle/>
          <a:p>
            <a:pPr/>
            <a:r>
              <a:t>Battery usage</a:t>
            </a:r>
          </a:p>
        </p:txBody>
      </p:sp>
      <p:sp>
        <p:nvSpPr>
          <p:cNvPr id="363" name="State-of-charge (SOC) under NCO and COO"/>
          <p:cNvSpPr txBox="1"/>
          <p:nvPr/>
        </p:nvSpPr>
        <p:spPr>
          <a:xfrm>
            <a:off x="633972" y="1460675"/>
            <a:ext cx="21971001" cy="934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State-of-charge (SOC) under NCO and COO</a:t>
            </a:r>
          </a:p>
        </p:txBody>
      </p:sp>
      <p:grpSp>
        <p:nvGrpSpPr>
          <p:cNvPr id="366" name="Group"/>
          <p:cNvGrpSpPr/>
          <p:nvPr/>
        </p:nvGrpSpPr>
        <p:grpSpPr>
          <a:xfrm>
            <a:off x="1256124" y="3584395"/>
            <a:ext cx="20726698" cy="6547209"/>
            <a:chOff x="0" y="0"/>
            <a:chExt cx="20726697" cy="6547208"/>
          </a:xfrm>
        </p:grpSpPr>
        <p:pic>
          <p:nvPicPr>
            <p:cNvPr id="364" name="OMS_renewable_uptake.png" descr="OMS_renewable_uptak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2617" r="0" b="0"/>
            <a:stretch>
              <a:fillRect/>
            </a:stretch>
          </p:blipFill>
          <p:spPr>
            <a:xfrm>
              <a:off x="0" y="0"/>
              <a:ext cx="20726698" cy="65472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5" name="Rectangle"/>
            <p:cNvSpPr/>
            <p:nvPr/>
          </p:nvSpPr>
          <p:spPr>
            <a:xfrm>
              <a:off x="1291978" y="193063"/>
              <a:ext cx="1785595" cy="10197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67" name="Need to further analyse:…"/>
          <p:cNvSpPr txBox="1"/>
          <p:nvPr/>
        </p:nvSpPr>
        <p:spPr>
          <a:xfrm>
            <a:off x="1380569" y="10652687"/>
            <a:ext cx="21622862" cy="227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693419">
              <a:defRPr b="1" sz="4619">
                <a:solidFill>
                  <a:srgbClr val="000000"/>
                </a:solidFill>
              </a:defRPr>
            </a:pPr>
            <a:r>
              <a:t>Need to further analyse:</a:t>
            </a:r>
          </a:p>
          <a:p>
            <a:pPr algn="l" defTabSz="693419">
              <a:defRPr sz="4619">
                <a:solidFill>
                  <a:srgbClr val="000000"/>
                </a:solidFill>
              </a:defRPr>
            </a:pPr>
            <a:r>
              <a:t>The daily SOC under COO is generally lower; particularly around summer months. This helps RES uptake to increase — why does this not happen under NCO?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newable cost curves"/>
          <p:cNvSpPr txBox="1"/>
          <p:nvPr>
            <p:ph type="title" idx="4294967295"/>
          </p:nvPr>
        </p:nvSpPr>
        <p:spPr>
          <a:xfrm>
            <a:off x="610117" y="212985"/>
            <a:ext cx="14377074" cy="1434950"/>
          </a:xfrm>
          <a:prstGeom prst="rect">
            <a:avLst/>
          </a:prstGeom>
        </p:spPr>
        <p:txBody>
          <a:bodyPr/>
          <a:lstStyle/>
          <a:p>
            <a:pPr/>
            <a:r>
              <a:t>Renewable cost curves</a:t>
            </a:r>
          </a:p>
        </p:txBody>
      </p:sp>
      <p:pic>
        <p:nvPicPr>
          <p:cNvPr id="370" name="Price-of-electricity-new-renewables-vs-new-fossil-no-geo.png" descr="Price-of-electricity-new-renewables-vs-new-fossil-no-ge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46080" y="472051"/>
            <a:ext cx="7838866" cy="121072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371" name="3-Learning-curves-for-electricity-prices.png" descr="3-Learning-curves-for-electricity-pric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465" y="2620417"/>
            <a:ext cx="11570489" cy="99589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65" name="Climate commit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Climate commitments</a:t>
            </a:r>
          </a:p>
        </p:txBody>
      </p:sp>
      <p:graphicFrame>
        <p:nvGraphicFramePr>
          <p:cNvPr id="166" name="Table"/>
          <p:cNvGraphicFramePr/>
          <p:nvPr/>
        </p:nvGraphicFramePr>
        <p:xfrm>
          <a:off x="12220990" y="3172813"/>
          <a:ext cx="11611453" cy="369762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825784"/>
                <a:gridCol w="2924322"/>
                <a:gridCol w="2924322"/>
                <a:gridCol w="2924322"/>
              </a:tblGrid>
              <a:tr h="1893896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700"/>
                        <a:t>NDCs: 
GHG reductions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Israel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Jordan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Palestine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27%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31%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26.6% or 17.5%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970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2050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100%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67" name="Israel to phase-out coal by 2026…"/>
          <p:cNvSpPr txBox="1"/>
          <p:nvPr/>
        </p:nvSpPr>
        <p:spPr>
          <a:xfrm>
            <a:off x="961200" y="4254834"/>
            <a:ext cx="9983468" cy="592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 to phase-out coal by 2026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Israel to increase renewable shares to 25% and 30% in 2025 and 2030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 plans to convert Gaza diesel plant to gas 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No specific renewables targets for Palestine</a:t>
            </a:r>
          </a:p>
        </p:txBody>
      </p:sp>
      <p:graphicFrame>
        <p:nvGraphicFramePr>
          <p:cNvPr id="168" name="Table"/>
          <p:cNvGraphicFramePr/>
          <p:nvPr/>
        </p:nvGraphicFramePr>
        <p:xfrm>
          <a:off x="12220990" y="7644893"/>
          <a:ext cx="11611453" cy="292057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825784"/>
                <a:gridCol w="2924322"/>
                <a:gridCol w="2924322"/>
                <a:gridCol w="2924322"/>
              </a:tblGrid>
              <a:tr h="1785341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700"/>
                        <a:t>Renewable targets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6C6C6C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Israel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Jordan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Palestine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</a:tcPr>
                </a:tc>
              </a:tr>
              <a:tr h="58664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Today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8.5%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5%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</a:tr>
              <a:tr h="65521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/>
                      </a:pPr>
                      <a:r>
                        <a:rPr b="1" sz="2900"/>
                        <a:t>2030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30%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50%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900"/>
                        <a:t>20%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6C6C6C"/>
                      </a:solidFill>
                      <a:miter lim="400000"/>
                    </a:lnR>
                    <a:lnB w="12700">
                      <a:solidFill>
                        <a:srgbClr val="6C6C6C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22-06-26 at 15.09.59.png" descr="Screenshot 2022-06-26 at 15.09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8241" y="3687482"/>
            <a:ext cx="9856202" cy="76811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71" name="Rectangle"/>
          <p:cNvSpPr/>
          <p:nvPr/>
        </p:nvSpPr>
        <p:spPr>
          <a:xfrm>
            <a:off x="15876111" y="5916285"/>
            <a:ext cx="1505679" cy="2951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Speed and sc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 and scale</a:t>
            </a:r>
          </a:p>
        </p:txBody>
      </p:sp>
      <p:sp>
        <p:nvSpPr>
          <p:cNvPr id="173" name="Could level of ambition to decarbonise be increased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Could level of ambition to decarbonise be increased?</a:t>
            </a:r>
          </a:p>
        </p:txBody>
      </p:sp>
      <p:sp>
        <p:nvSpPr>
          <p:cNvPr id="174" name="The global power sector is not aligned with the Paris agreement…"/>
          <p:cNvSpPr txBox="1"/>
          <p:nvPr/>
        </p:nvSpPr>
        <p:spPr>
          <a:xfrm>
            <a:off x="1017384" y="4150500"/>
            <a:ext cx="10894200" cy="709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The global power sector is not aligned with the Paris agreement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Numerous institutions (e.g., IPCC, IEA, CAT) calling for rapid and massive scale-up of renewables to 2030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Investing in fossil assets risks carbon lock-ins and stranded assets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Could cooperative energy policy could unlock deep decarbonisation in the region?</a:t>
            </a:r>
          </a:p>
        </p:txBody>
      </p:sp>
      <p:sp>
        <p:nvSpPr>
          <p:cNvPr id="175" name="Circle"/>
          <p:cNvSpPr/>
          <p:nvPr/>
        </p:nvSpPr>
        <p:spPr>
          <a:xfrm>
            <a:off x="16516350" y="7142294"/>
            <a:ext cx="127000" cy="127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Circle"/>
          <p:cNvSpPr/>
          <p:nvPr/>
        </p:nvSpPr>
        <p:spPr>
          <a:xfrm>
            <a:off x="16516350" y="6000369"/>
            <a:ext cx="127000" cy="127001"/>
          </a:xfrm>
          <a:prstGeom prst="ellipse">
            <a:avLst/>
          </a:prstGeom>
          <a:solidFill>
            <a:srgbClr val="ED220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JORDAN"/>
          <p:cNvSpPr txBox="1"/>
          <p:nvPr/>
        </p:nvSpPr>
        <p:spPr>
          <a:xfrm>
            <a:off x="15694992" y="7049622"/>
            <a:ext cx="86515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JORDAN</a:t>
            </a:r>
          </a:p>
        </p:txBody>
      </p:sp>
      <p:sp>
        <p:nvSpPr>
          <p:cNvPr id="178" name="ISRAEL"/>
          <p:cNvSpPr txBox="1"/>
          <p:nvPr/>
        </p:nvSpPr>
        <p:spPr>
          <a:xfrm>
            <a:off x="16642865" y="5907697"/>
            <a:ext cx="752958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ISRAEL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e regional energy landsca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regional energy landscape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ircular-graphic.pdf" descr="circular-graphic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034" y="1241226"/>
            <a:ext cx="23325783" cy="1123349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West Bank: 1.16 MWh/person…"/>
          <p:cNvSpPr txBox="1"/>
          <p:nvPr/>
        </p:nvSpPr>
        <p:spPr>
          <a:xfrm>
            <a:off x="19183718" y="153788"/>
            <a:ext cx="4184905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West Bank: 1.16 MWh/person</a:t>
            </a:r>
          </a:p>
          <a:p>
            <a:pPr/>
            <a:r>
              <a:t>Gaza: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6350" y="3130191"/>
            <a:ext cx="19031300" cy="963727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olar and wind potenti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Solar and wind potential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osts of renewable energy technologies declining…"/>
          <p:cNvSpPr txBox="1"/>
          <p:nvPr/>
        </p:nvSpPr>
        <p:spPr>
          <a:xfrm>
            <a:off x="940696" y="2717569"/>
            <a:ext cx="12279184" cy="10019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Costs of renewable energy technologies declining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Carbon reduction commitments (NDCs)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Varying potential of wind and solar across the region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Power demand patterns vary seasonally due to differences in cooling/heating demands and in energy-intensity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Increasing demand for desalination and air conditioning</a:t>
            </a:r>
          </a:p>
          <a:p>
            <a:pPr algn="l"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Palestine still lacks reliable electricity supplies </a:t>
            </a: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</a:p>
          <a:p>
            <a:pPr marL="304800" indent="-304800" algn="l">
              <a:buSzPct val="123000"/>
              <a:buChar char="•"/>
              <a:defRPr sz="3900">
                <a:solidFill>
                  <a:srgbClr val="000000"/>
                </a:solidFill>
              </a:defRPr>
            </a:pPr>
            <a:r>
              <a:t>Consideration of transboundary energy transfers (Prosperity Green project)</a:t>
            </a:r>
          </a:p>
        </p:txBody>
      </p:sp>
      <p:pic>
        <p:nvPicPr>
          <p:cNvPr id="189" name="oms_demand_heatmap.pdf" descr="oms_demand_heatm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2168" y="3301769"/>
            <a:ext cx="10270219" cy="885073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re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Trends</a:t>
            </a:r>
          </a:p>
        </p:txBody>
      </p:sp>
      <p:sp>
        <p:nvSpPr>
          <p:cNvPr id="191" name="Energy demands"/>
          <p:cNvSpPr txBox="1"/>
          <p:nvPr/>
        </p:nvSpPr>
        <p:spPr>
          <a:xfrm>
            <a:off x="14510784" y="2551160"/>
            <a:ext cx="7947432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i="1" sz="3200"/>
            </a:lvl1pPr>
          </a:lstStyle>
          <a:p>
            <a:pPr/>
            <a:r>
              <a:t>Energy demands</a:t>
            </a:r>
          </a:p>
        </p:txBody>
      </p:sp>
      <p:sp>
        <p:nvSpPr>
          <p:cNvPr id="192" name="Line"/>
          <p:cNvSpPr/>
          <p:nvPr/>
        </p:nvSpPr>
        <p:spPr>
          <a:xfrm>
            <a:off x="19181438" y="5679122"/>
            <a:ext cx="1" cy="832903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